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029" autoAdjust="0"/>
    <p:restoredTop sz="94660"/>
  </p:normalViewPr>
  <p:slideViewPr>
    <p:cSldViewPr snapToGrid="0">
      <p:cViewPr varScale="1">
        <p:scale>
          <a:sx n="71" d="100"/>
          <a:sy n="71" d="100"/>
        </p:scale>
        <p:origin x="654" y="28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eter Tryon" userId="6692e20c135525c2" providerId="LiveId" clId="{98C2DD96-97A3-4EFA-964A-F1237702B214}"/>
    <pc:docChg chg="modSld">
      <pc:chgData name="Peter Tryon" userId="6692e20c135525c2" providerId="LiveId" clId="{98C2DD96-97A3-4EFA-964A-F1237702B214}" dt="2025-01-30T23:17:12.729" v="3"/>
      <pc:docMkLst>
        <pc:docMk/>
      </pc:docMkLst>
      <pc:sldChg chg="modSp mod">
        <pc:chgData name="Peter Tryon" userId="6692e20c135525c2" providerId="LiveId" clId="{98C2DD96-97A3-4EFA-964A-F1237702B214}" dt="2025-01-30T23:17:12.729" v="3"/>
        <pc:sldMkLst>
          <pc:docMk/>
          <pc:sldMk cId="396570852" sldId="272"/>
        </pc:sldMkLst>
        <pc:spChg chg="mod">
          <ac:chgData name="Peter Tryon" userId="6692e20c135525c2" providerId="LiveId" clId="{98C2DD96-97A3-4EFA-964A-F1237702B214}" dt="2025-01-30T23:17:12.729" v="3"/>
          <ac:spMkLst>
            <pc:docMk/>
            <pc:sldMk cId="396570852" sldId="272"/>
            <ac:spMk id="4" creationId="{CFF7C26F-12BA-F07C-FE0C-E1967C2D4655}"/>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739FCC0-940C-4C85-9E48-4F76CE3A6575}" type="datetimeFigureOut">
              <a:rPr lang="en-CA" smtClean="0"/>
              <a:t>2025-01-30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DB769F64-1C21-4A9C-8551-464AC3A1A34C}" type="slidenum">
              <a:rPr lang="en-CA" smtClean="0"/>
              <a:t>‹#›</a:t>
            </a:fld>
            <a:endParaRPr lang="en-CA"/>
          </a:p>
        </p:txBody>
      </p:sp>
    </p:spTree>
    <p:extLst>
      <p:ext uri="{BB962C8B-B14F-4D97-AF65-F5344CB8AC3E}">
        <p14:creationId xmlns:p14="http://schemas.microsoft.com/office/powerpoint/2010/main" val="10264484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739FCC0-940C-4C85-9E48-4F76CE3A6575}" type="datetimeFigureOut">
              <a:rPr lang="en-CA" smtClean="0"/>
              <a:t>2025-01-30</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DB769F64-1C21-4A9C-8551-464AC3A1A34C}" type="slidenum">
              <a:rPr lang="en-CA" smtClean="0"/>
              <a:t>‹#›</a:t>
            </a:fld>
            <a:endParaRPr lang="en-CA"/>
          </a:p>
        </p:txBody>
      </p:sp>
    </p:spTree>
    <p:extLst>
      <p:ext uri="{BB962C8B-B14F-4D97-AF65-F5344CB8AC3E}">
        <p14:creationId xmlns:p14="http://schemas.microsoft.com/office/powerpoint/2010/main" val="17163767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A739FCC0-940C-4C85-9E48-4F76CE3A6575}" type="datetimeFigureOut">
              <a:rPr lang="en-CA" smtClean="0"/>
              <a:t>2025-01-30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DB769F64-1C21-4A9C-8551-464AC3A1A34C}" type="slidenum">
              <a:rPr lang="en-CA" smtClean="0"/>
              <a:t>‹#›</a:t>
            </a:fld>
            <a:endParaRPr lang="en-CA"/>
          </a:p>
        </p:txBody>
      </p:sp>
    </p:spTree>
    <p:extLst>
      <p:ext uri="{BB962C8B-B14F-4D97-AF65-F5344CB8AC3E}">
        <p14:creationId xmlns:p14="http://schemas.microsoft.com/office/powerpoint/2010/main" val="13891873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A739FCC0-940C-4C85-9E48-4F76CE3A6575}" type="datetimeFigureOut">
              <a:rPr lang="en-CA" smtClean="0"/>
              <a:t>2025-01-30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DB769F64-1C21-4A9C-8551-464AC3A1A34C}" type="slidenum">
              <a:rPr lang="en-CA" smtClean="0"/>
              <a:t>‹#›</a:t>
            </a:fld>
            <a:endParaRPr lang="en-CA"/>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9575721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739FCC0-940C-4C85-9E48-4F76CE3A6575}" type="datetimeFigureOut">
              <a:rPr lang="en-CA" smtClean="0"/>
              <a:t>2025-01-30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DB769F64-1C21-4A9C-8551-464AC3A1A34C}" type="slidenum">
              <a:rPr lang="en-CA" smtClean="0"/>
              <a:t>‹#›</a:t>
            </a:fld>
            <a:endParaRPr lang="en-CA"/>
          </a:p>
        </p:txBody>
      </p:sp>
    </p:spTree>
    <p:extLst>
      <p:ext uri="{BB962C8B-B14F-4D97-AF65-F5344CB8AC3E}">
        <p14:creationId xmlns:p14="http://schemas.microsoft.com/office/powerpoint/2010/main" val="7680287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A739FCC0-940C-4C85-9E48-4F76CE3A6575}" type="datetimeFigureOut">
              <a:rPr lang="en-CA" smtClean="0"/>
              <a:t>2025-01-30</a:t>
            </a:fld>
            <a:endParaRPr lang="en-CA"/>
          </a:p>
        </p:txBody>
      </p:sp>
      <p:sp>
        <p:nvSpPr>
          <p:cNvPr id="4"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DB769F64-1C21-4A9C-8551-464AC3A1A34C}" type="slidenum">
              <a:rPr lang="en-CA" smtClean="0"/>
              <a:t>‹#›</a:t>
            </a:fld>
            <a:endParaRPr lang="en-CA"/>
          </a:p>
        </p:txBody>
      </p:sp>
    </p:spTree>
    <p:extLst>
      <p:ext uri="{BB962C8B-B14F-4D97-AF65-F5344CB8AC3E}">
        <p14:creationId xmlns:p14="http://schemas.microsoft.com/office/powerpoint/2010/main" val="329018629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A739FCC0-940C-4C85-9E48-4F76CE3A6575}" type="datetimeFigureOut">
              <a:rPr lang="en-CA" smtClean="0"/>
              <a:t>2025-01-30</a:t>
            </a:fld>
            <a:endParaRPr lang="en-CA"/>
          </a:p>
        </p:txBody>
      </p:sp>
      <p:sp>
        <p:nvSpPr>
          <p:cNvPr id="4"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DB769F64-1C21-4A9C-8551-464AC3A1A34C}" type="slidenum">
              <a:rPr lang="en-CA" smtClean="0"/>
              <a:t>‹#›</a:t>
            </a:fld>
            <a:endParaRPr lang="en-CA"/>
          </a:p>
        </p:txBody>
      </p:sp>
    </p:spTree>
    <p:extLst>
      <p:ext uri="{BB962C8B-B14F-4D97-AF65-F5344CB8AC3E}">
        <p14:creationId xmlns:p14="http://schemas.microsoft.com/office/powerpoint/2010/main" val="288716249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739FCC0-940C-4C85-9E48-4F76CE3A6575}" type="datetimeFigureOut">
              <a:rPr lang="en-CA" smtClean="0"/>
              <a:t>2025-01-30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DB769F64-1C21-4A9C-8551-464AC3A1A34C}" type="slidenum">
              <a:rPr lang="en-CA" smtClean="0"/>
              <a:t>‹#›</a:t>
            </a:fld>
            <a:endParaRPr lang="en-CA"/>
          </a:p>
        </p:txBody>
      </p:sp>
    </p:spTree>
    <p:extLst>
      <p:ext uri="{BB962C8B-B14F-4D97-AF65-F5344CB8AC3E}">
        <p14:creationId xmlns:p14="http://schemas.microsoft.com/office/powerpoint/2010/main" val="205314664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739FCC0-940C-4C85-9E48-4F76CE3A6575}" type="datetimeFigureOut">
              <a:rPr lang="en-CA" smtClean="0"/>
              <a:t>2025-01-30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DB769F64-1C21-4A9C-8551-464AC3A1A34C}" type="slidenum">
              <a:rPr lang="en-CA" smtClean="0"/>
              <a:t>‹#›</a:t>
            </a:fld>
            <a:endParaRPr lang="en-CA"/>
          </a:p>
        </p:txBody>
      </p:sp>
    </p:spTree>
    <p:extLst>
      <p:ext uri="{BB962C8B-B14F-4D97-AF65-F5344CB8AC3E}">
        <p14:creationId xmlns:p14="http://schemas.microsoft.com/office/powerpoint/2010/main" val="34593848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p>
            <a:fld id="{A739FCC0-940C-4C85-9E48-4F76CE3A6575}" type="datetimeFigureOut">
              <a:rPr lang="en-CA" smtClean="0"/>
              <a:t>2025-01-30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DB769F64-1C21-4A9C-8551-464AC3A1A34C}" type="slidenum">
              <a:rPr lang="en-CA" smtClean="0"/>
              <a:t>‹#›</a:t>
            </a:fld>
            <a:endParaRPr lang="en-CA"/>
          </a:p>
        </p:txBody>
      </p:sp>
    </p:spTree>
    <p:extLst>
      <p:ext uri="{BB962C8B-B14F-4D97-AF65-F5344CB8AC3E}">
        <p14:creationId xmlns:p14="http://schemas.microsoft.com/office/powerpoint/2010/main" val="36695615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739FCC0-940C-4C85-9E48-4F76CE3A6575}" type="datetimeFigureOut">
              <a:rPr lang="en-CA" smtClean="0"/>
              <a:t>2025-01-30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DB769F64-1C21-4A9C-8551-464AC3A1A34C}" type="slidenum">
              <a:rPr lang="en-CA" smtClean="0"/>
              <a:t>‹#›</a:t>
            </a:fld>
            <a:endParaRPr lang="en-CA"/>
          </a:p>
        </p:txBody>
      </p:sp>
    </p:spTree>
    <p:extLst>
      <p:ext uri="{BB962C8B-B14F-4D97-AF65-F5344CB8AC3E}">
        <p14:creationId xmlns:p14="http://schemas.microsoft.com/office/powerpoint/2010/main" val="24031862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739FCC0-940C-4C85-9E48-4F76CE3A6575}" type="datetimeFigureOut">
              <a:rPr lang="en-CA" smtClean="0"/>
              <a:t>2025-01-30</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DB769F64-1C21-4A9C-8551-464AC3A1A34C}" type="slidenum">
              <a:rPr lang="en-CA" smtClean="0"/>
              <a:t>‹#›</a:t>
            </a:fld>
            <a:endParaRPr lang="en-CA"/>
          </a:p>
        </p:txBody>
      </p:sp>
    </p:spTree>
    <p:extLst>
      <p:ext uri="{BB962C8B-B14F-4D97-AF65-F5344CB8AC3E}">
        <p14:creationId xmlns:p14="http://schemas.microsoft.com/office/powerpoint/2010/main" val="41487218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739FCC0-940C-4C85-9E48-4F76CE3A6575}" type="datetimeFigureOut">
              <a:rPr lang="en-CA" smtClean="0"/>
              <a:t>2025-01-30</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DB769F64-1C21-4A9C-8551-464AC3A1A34C}" type="slidenum">
              <a:rPr lang="en-CA" smtClean="0"/>
              <a:t>‹#›</a:t>
            </a:fld>
            <a:endParaRPr lang="en-CA"/>
          </a:p>
        </p:txBody>
      </p:sp>
    </p:spTree>
    <p:extLst>
      <p:ext uri="{BB962C8B-B14F-4D97-AF65-F5344CB8AC3E}">
        <p14:creationId xmlns:p14="http://schemas.microsoft.com/office/powerpoint/2010/main" val="33728543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p:txBody>
          <a:bodyPr/>
          <a:lstStyle/>
          <a:p>
            <a:fld id="{A739FCC0-940C-4C85-9E48-4F76CE3A6575}" type="datetimeFigureOut">
              <a:rPr lang="en-CA" smtClean="0"/>
              <a:t>2025-01-30</a:t>
            </a:fld>
            <a:endParaRPr lang="en-CA"/>
          </a:p>
        </p:txBody>
      </p:sp>
      <p:sp>
        <p:nvSpPr>
          <p:cNvPr id="5" name="Footer Placeholder 3"/>
          <p:cNvSpPr>
            <a:spLocks noGrp="1"/>
          </p:cNvSpPr>
          <p:nvPr>
            <p:ph type="ftr" sz="quarter" idx="11"/>
          </p:nvPr>
        </p:nvSpPr>
        <p:spPr/>
        <p:txBody>
          <a:bodyPr/>
          <a:lstStyle/>
          <a:p>
            <a:endParaRPr lang="en-CA"/>
          </a:p>
        </p:txBody>
      </p:sp>
      <p:sp>
        <p:nvSpPr>
          <p:cNvPr id="6" name="Slide Number Placeholder 4"/>
          <p:cNvSpPr>
            <a:spLocks noGrp="1"/>
          </p:cNvSpPr>
          <p:nvPr>
            <p:ph type="sldNum" sz="quarter" idx="12"/>
          </p:nvPr>
        </p:nvSpPr>
        <p:spPr/>
        <p:txBody>
          <a:bodyPr/>
          <a:lstStyle/>
          <a:p>
            <a:fld id="{DB769F64-1C21-4A9C-8551-464AC3A1A34C}" type="slidenum">
              <a:rPr lang="en-CA" smtClean="0"/>
              <a:t>‹#›</a:t>
            </a:fld>
            <a:endParaRPr lang="en-CA"/>
          </a:p>
        </p:txBody>
      </p:sp>
    </p:spTree>
    <p:extLst>
      <p:ext uri="{BB962C8B-B14F-4D97-AF65-F5344CB8AC3E}">
        <p14:creationId xmlns:p14="http://schemas.microsoft.com/office/powerpoint/2010/main" val="36629535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A739FCC0-940C-4C85-9E48-4F76CE3A6575}" type="datetimeFigureOut">
              <a:rPr lang="en-CA" smtClean="0"/>
              <a:t>2025-01-30</a:t>
            </a:fld>
            <a:endParaRPr lang="en-CA"/>
          </a:p>
        </p:txBody>
      </p:sp>
      <p:sp>
        <p:nvSpPr>
          <p:cNvPr id="5" name="Footer Placeholder 2"/>
          <p:cNvSpPr>
            <a:spLocks noGrp="1"/>
          </p:cNvSpPr>
          <p:nvPr>
            <p:ph type="ftr" sz="quarter" idx="11"/>
          </p:nvPr>
        </p:nvSpPr>
        <p:spPr/>
        <p:txBody>
          <a:bodyPr/>
          <a:lstStyle/>
          <a:p>
            <a:endParaRPr lang="en-CA"/>
          </a:p>
        </p:txBody>
      </p:sp>
      <p:sp>
        <p:nvSpPr>
          <p:cNvPr id="6" name="Slide Number Placeholder 3"/>
          <p:cNvSpPr>
            <a:spLocks noGrp="1"/>
          </p:cNvSpPr>
          <p:nvPr>
            <p:ph type="sldNum" sz="quarter" idx="12"/>
          </p:nvPr>
        </p:nvSpPr>
        <p:spPr/>
        <p:txBody>
          <a:bodyPr/>
          <a:lstStyle/>
          <a:p>
            <a:fld id="{DB769F64-1C21-4A9C-8551-464AC3A1A34C}" type="slidenum">
              <a:rPr lang="en-CA" smtClean="0"/>
              <a:t>‹#›</a:t>
            </a:fld>
            <a:endParaRPr lang="en-CA"/>
          </a:p>
        </p:txBody>
      </p:sp>
    </p:spTree>
    <p:extLst>
      <p:ext uri="{BB962C8B-B14F-4D97-AF65-F5344CB8AC3E}">
        <p14:creationId xmlns:p14="http://schemas.microsoft.com/office/powerpoint/2010/main" val="16520233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p:cNvSpPr>
            <a:spLocks noGrp="1"/>
          </p:cNvSpPr>
          <p:nvPr>
            <p:ph type="dt" sz="half" idx="10"/>
          </p:nvPr>
        </p:nvSpPr>
        <p:spPr/>
        <p:txBody>
          <a:bodyPr/>
          <a:lstStyle/>
          <a:p>
            <a:fld id="{A739FCC0-940C-4C85-9E48-4F76CE3A6575}" type="datetimeFigureOut">
              <a:rPr lang="en-CA" smtClean="0"/>
              <a:t>2025-01-30</a:t>
            </a:fld>
            <a:endParaRPr lang="en-CA"/>
          </a:p>
        </p:txBody>
      </p:sp>
      <p:sp>
        <p:nvSpPr>
          <p:cNvPr id="5" name="Footer Placeholder 5"/>
          <p:cNvSpPr>
            <a:spLocks noGrp="1"/>
          </p:cNvSpPr>
          <p:nvPr>
            <p:ph type="ftr" sz="quarter" idx="11"/>
          </p:nvPr>
        </p:nvSpPr>
        <p:spPr/>
        <p:txBody>
          <a:bodyPr/>
          <a:lstStyle/>
          <a:p>
            <a:endParaRPr lang="en-CA"/>
          </a:p>
        </p:txBody>
      </p:sp>
      <p:sp>
        <p:nvSpPr>
          <p:cNvPr id="6" name="Slide Number Placeholder 6"/>
          <p:cNvSpPr>
            <a:spLocks noGrp="1"/>
          </p:cNvSpPr>
          <p:nvPr>
            <p:ph type="sldNum" sz="quarter" idx="12"/>
          </p:nvPr>
        </p:nvSpPr>
        <p:spPr/>
        <p:txBody>
          <a:bodyPr/>
          <a:lstStyle/>
          <a:p>
            <a:fld id="{DB769F64-1C21-4A9C-8551-464AC3A1A34C}" type="slidenum">
              <a:rPr lang="en-CA" smtClean="0"/>
              <a:t>‹#›</a:t>
            </a:fld>
            <a:endParaRPr lang="en-CA"/>
          </a:p>
        </p:txBody>
      </p:sp>
    </p:spTree>
    <p:extLst>
      <p:ext uri="{BB962C8B-B14F-4D97-AF65-F5344CB8AC3E}">
        <p14:creationId xmlns:p14="http://schemas.microsoft.com/office/powerpoint/2010/main" val="11097752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739FCC0-940C-4C85-9E48-4F76CE3A6575}" type="datetimeFigureOut">
              <a:rPr lang="en-CA" smtClean="0"/>
              <a:t>2025-01-30</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DB769F64-1C21-4A9C-8551-464AC3A1A34C}" type="slidenum">
              <a:rPr lang="en-CA" smtClean="0"/>
              <a:t>‹#›</a:t>
            </a:fld>
            <a:endParaRPr lang="en-CA"/>
          </a:p>
        </p:txBody>
      </p:sp>
    </p:spTree>
    <p:extLst>
      <p:ext uri="{BB962C8B-B14F-4D97-AF65-F5344CB8AC3E}">
        <p14:creationId xmlns:p14="http://schemas.microsoft.com/office/powerpoint/2010/main" val="31848021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A739FCC0-940C-4C85-9E48-4F76CE3A6575}" type="datetimeFigureOut">
              <a:rPr lang="en-CA" smtClean="0"/>
              <a:t>2025-01-30</a:t>
            </a:fld>
            <a:endParaRPr lang="en-CA"/>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CA"/>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B769F64-1C21-4A9C-8551-464AC3A1A34C}" type="slidenum">
              <a:rPr lang="en-CA" smtClean="0"/>
              <a:t>‹#›</a:t>
            </a:fld>
            <a:endParaRPr lang="en-CA"/>
          </a:p>
        </p:txBody>
      </p:sp>
    </p:spTree>
    <p:extLst>
      <p:ext uri="{BB962C8B-B14F-4D97-AF65-F5344CB8AC3E}">
        <p14:creationId xmlns:p14="http://schemas.microsoft.com/office/powerpoint/2010/main" val="1023503699"/>
      </p:ext>
    </p:extLst>
  </p:cSld>
  <p:clrMap bg1="dk1" tx1="lt1" bg2="dk2" tx2="lt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BEE723F-C653-561A-0805-03DC3BD41907}"/>
              </a:ext>
            </a:extLst>
          </p:cNvPr>
          <p:cNvSpPr txBox="1"/>
          <p:nvPr/>
        </p:nvSpPr>
        <p:spPr>
          <a:xfrm>
            <a:off x="372276" y="1327121"/>
            <a:ext cx="11447447" cy="2308324"/>
          </a:xfrm>
          <a:prstGeom prst="rect">
            <a:avLst/>
          </a:prstGeom>
          <a:noFill/>
        </p:spPr>
        <p:txBody>
          <a:bodyPr wrap="square" rtlCol="0">
            <a:spAutoFit/>
          </a:bodyPr>
          <a:lstStyle/>
          <a:p>
            <a:pPr algn="ctr"/>
            <a:r>
              <a:rPr lang="en-CA" sz="4800" dirty="0"/>
              <a:t>Welcome to VA7PWT presentation on difference between a Digipeater and a Node</a:t>
            </a:r>
          </a:p>
        </p:txBody>
      </p:sp>
    </p:spTree>
    <p:extLst>
      <p:ext uri="{BB962C8B-B14F-4D97-AF65-F5344CB8AC3E}">
        <p14:creationId xmlns:p14="http://schemas.microsoft.com/office/powerpoint/2010/main" val="19120824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AB38B7E-4E74-FD03-5F60-6CDB71F5A42A}"/>
              </a:ext>
            </a:extLst>
          </p:cNvPr>
          <p:cNvSpPr txBox="1"/>
          <p:nvPr/>
        </p:nvSpPr>
        <p:spPr>
          <a:xfrm>
            <a:off x="589429" y="1031236"/>
            <a:ext cx="11013141" cy="4131259"/>
          </a:xfrm>
          <a:prstGeom prst="rect">
            <a:avLst/>
          </a:prstGeom>
          <a:noFill/>
        </p:spPr>
        <p:txBody>
          <a:bodyPr wrap="square">
            <a:spAutoFit/>
          </a:bodyPr>
          <a:lstStyle/>
          <a:p>
            <a:pPr>
              <a:lnSpc>
                <a:spcPct val="115000"/>
              </a:lnSpc>
              <a:spcAft>
                <a:spcPts val="800"/>
              </a:spcAft>
            </a:pPr>
            <a:r>
              <a:rPr lang="en-CA" sz="2800" kern="0" dirty="0">
                <a:solidFill>
                  <a:schemeClr val="tx1">
                    <a:lumMod val="9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When your QSO is finished, go to command mode on your TNC (Control C) and enter:</a:t>
            </a:r>
            <a:br>
              <a:rPr lang="en-CA" sz="2800" kern="0" dirty="0">
                <a:solidFill>
                  <a:schemeClr val="tx1">
                    <a:lumMod val="9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en-CA" sz="2800" b="1" kern="0" dirty="0">
                <a:solidFill>
                  <a:schemeClr val="tx1">
                    <a:lumMod val="95000"/>
                  </a:schemeClr>
                </a:solidFill>
                <a:effectLst/>
                <a:latin typeface="Courier New" panose="02070309020205020404" pitchFamily="49" charset="0"/>
                <a:ea typeface="Times New Roman" panose="02020603050405020304" pitchFamily="18" charset="0"/>
                <a:cs typeface="Times New Roman" panose="02020603050405020304" pitchFamily="18" charset="0"/>
              </a:rPr>
              <a:t>D &lt;CR&gt;</a:t>
            </a:r>
            <a:br>
              <a:rPr lang="en-CA" sz="2800" kern="0" dirty="0">
                <a:solidFill>
                  <a:schemeClr val="tx1">
                    <a:lumMod val="9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en-CA" sz="2800" kern="0" dirty="0">
                <a:solidFill>
                  <a:schemeClr val="tx1">
                    <a:lumMod val="9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and you will be disconnected from the node and the station you were working.</a:t>
            </a:r>
            <a:endParaRPr lang="en-CA" sz="2800" kern="100" dirty="0">
              <a:solidFill>
                <a:schemeClr val="tx1">
                  <a:lumMod val="95000"/>
                </a:schemeClr>
              </a:solidFill>
              <a:effectLst/>
              <a:latin typeface="Aptos" panose="020B0004020202020204" pitchFamily="34" charset="0"/>
              <a:ea typeface="Aptos" panose="020B0004020202020204" pitchFamily="34" charset="0"/>
              <a:cs typeface="Times New Roman" panose="02020603050405020304" pitchFamily="18" charset="0"/>
            </a:endParaRPr>
          </a:p>
          <a:p>
            <a:pPr>
              <a:lnSpc>
                <a:spcPct val="115000"/>
              </a:lnSpc>
              <a:spcAft>
                <a:spcPts val="800"/>
              </a:spcAft>
            </a:pPr>
            <a:r>
              <a:rPr lang="en-CA" sz="2800" kern="0" dirty="0">
                <a:solidFill>
                  <a:schemeClr val="tx1">
                    <a:lumMod val="9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Some nodes have a </a:t>
            </a:r>
            <a:r>
              <a:rPr lang="en-CA" sz="2800" b="1" kern="0" dirty="0">
                <a:solidFill>
                  <a:schemeClr val="tx1">
                    <a:lumMod val="95000"/>
                  </a:schemeClr>
                </a:solidFill>
                <a:effectLst/>
                <a:latin typeface="Courier New" panose="02070309020205020404" pitchFamily="49" charset="0"/>
                <a:ea typeface="Times New Roman" panose="02020603050405020304" pitchFamily="18" charset="0"/>
                <a:cs typeface="Times New Roman" panose="02020603050405020304" pitchFamily="18" charset="0"/>
              </a:rPr>
              <a:t>BYE</a:t>
            </a:r>
            <a:r>
              <a:rPr lang="en-CA" sz="2800" kern="0" dirty="0">
                <a:solidFill>
                  <a:schemeClr val="tx1">
                    <a:lumMod val="9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command available for disconnecting. You can get a list of available commands from any node by sending a question mark</a:t>
            </a:r>
            <a:r>
              <a:rPr lang="en-CA" sz="2800" kern="0" dirty="0">
                <a:solidFill>
                  <a:schemeClr val="tx1">
                    <a:lumMod val="95000"/>
                  </a:schemeClr>
                </a:solidFill>
                <a:latin typeface="Times New Roman" panose="02020603050405020304" pitchFamily="18" charset="0"/>
                <a:ea typeface="Times New Roman" panose="02020603050405020304" pitchFamily="18" charset="0"/>
                <a:cs typeface="Times New Roman" panose="02020603050405020304" pitchFamily="18" charset="0"/>
              </a:rPr>
              <a:t> OR Help</a:t>
            </a:r>
            <a:endParaRPr lang="en-CA" sz="2800" kern="100" dirty="0">
              <a:solidFill>
                <a:schemeClr val="tx1">
                  <a:lumMod val="95000"/>
                </a:schemeClr>
              </a:solidFill>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5041660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09BBDB4-723C-09E0-495A-FF027CA3D5F7}"/>
              </a:ext>
            </a:extLst>
          </p:cNvPr>
          <p:cNvSpPr txBox="1"/>
          <p:nvPr/>
        </p:nvSpPr>
        <p:spPr>
          <a:xfrm>
            <a:off x="3748368" y="2600492"/>
            <a:ext cx="6098240" cy="678327"/>
          </a:xfrm>
          <a:prstGeom prst="rect">
            <a:avLst/>
          </a:prstGeom>
          <a:noFill/>
        </p:spPr>
        <p:txBody>
          <a:bodyPr wrap="square">
            <a:spAutoFit/>
          </a:bodyPr>
          <a:lstStyle/>
          <a:p>
            <a:pPr>
              <a:lnSpc>
                <a:spcPct val="115000"/>
              </a:lnSpc>
              <a:spcAft>
                <a:spcPts val="800"/>
              </a:spcAft>
            </a:pPr>
            <a:r>
              <a:rPr lang="en-CA" sz="3600" b="1" kern="0" dirty="0">
                <a:solidFill>
                  <a:schemeClr val="tx1">
                    <a:lumMod val="9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NODE NETWORK</a:t>
            </a:r>
            <a:r>
              <a:rPr lang="en-CA" sz="1800" b="1" kern="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CA" sz="1600"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28987815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E636E9F-80BD-D308-D171-7D8EA8C4E73E}"/>
              </a:ext>
            </a:extLst>
          </p:cNvPr>
          <p:cNvSpPr txBox="1"/>
          <p:nvPr/>
        </p:nvSpPr>
        <p:spPr>
          <a:xfrm>
            <a:off x="1021976" y="1667559"/>
            <a:ext cx="9816353" cy="2046586"/>
          </a:xfrm>
          <a:prstGeom prst="rect">
            <a:avLst/>
          </a:prstGeom>
          <a:noFill/>
        </p:spPr>
        <p:txBody>
          <a:bodyPr wrap="square">
            <a:spAutoFit/>
          </a:bodyPr>
          <a:lstStyle/>
          <a:p>
            <a:pPr>
              <a:lnSpc>
                <a:spcPct val="115000"/>
              </a:lnSpc>
              <a:spcAft>
                <a:spcPts val="800"/>
              </a:spcAft>
            </a:pPr>
            <a:r>
              <a:rPr lang="en-CA" sz="2800" kern="0" dirty="0">
                <a:solidFill>
                  <a:schemeClr val="tx1">
                    <a:lumMod val="9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The packet nodes work together to form a packet node network. Once an hour each node transmits a list of other nodes that it knows about. The neighboring nodes use this information to keep track of the other nodes in the network. </a:t>
            </a:r>
            <a:endParaRPr lang="en-CA" sz="2800" kern="100" dirty="0">
              <a:solidFill>
                <a:schemeClr val="tx1">
                  <a:lumMod val="95000"/>
                </a:schemeClr>
              </a:solidFill>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34580326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A9416DF-E103-AE17-D6EF-25B42D6001C1}"/>
              </a:ext>
            </a:extLst>
          </p:cNvPr>
          <p:cNvSpPr txBox="1"/>
          <p:nvPr/>
        </p:nvSpPr>
        <p:spPr>
          <a:xfrm>
            <a:off x="470648" y="1611130"/>
            <a:ext cx="11698940" cy="3635739"/>
          </a:xfrm>
          <a:prstGeom prst="rect">
            <a:avLst/>
          </a:prstGeom>
          <a:noFill/>
        </p:spPr>
        <p:txBody>
          <a:bodyPr wrap="square">
            <a:spAutoFit/>
          </a:bodyPr>
          <a:lstStyle/>
          <a:p>
            <a:pPr>
              <a:lnSpc>
                <a:spcPct val="115000"/>
              </a:lnSpc>
              <a:spcAft>
                <a:spcPts val="800"/>
              </a:spcAft>
            </a:pPr>
            <a:r>
              <a:rPr lang="en-CA" sz="2800" kern="0" dirty="0">
                <a:solidFill>
                  <a:schemeClr val="tx1">
                    <a:lumMod val="9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When you're connected to a node you can enter:</a:t>
            </a:r>
            <a:br>
              <a:rPr lang="en-CA" sz="2800" kern="0" dirty="0">
                <a:solidFill>
                  <a:schemeClr val="tx1">
                    <a:lumMod val="9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en-CA" sz="2800" b="1" kern="0" dirty="0">
                <a:solidFill>
                  <a:schemeClr val="tx1">
                    <a:lumMod val="95000"/>
                  </a:schemeClr>
                </a:solidFill>
                <a:effectLst/>
                <a:latin typeface="Courier New" panose="02070309020205020404" pitchFamily="49" charset="0"/>
                <a:ea typeface="Times New Roman" panose="02020603050405020304" pitchFamily="18" charset="0"/>
                <a:cs typeface="Times New Roman" panose="02020603050405020304" pitchFamily="18" charset="0"/>
              </a:rPr>
              <a:t>NODES &lt;CR&gt;</a:t>
            </a:r>
            <a:r>
              <a:rPr lang="en-CA" sz="2800" kern="0" dirty="0">
                <a:solidFill>
                  <a:schemeClr val="tx1">
                    <a:lumMod val="9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or</a:t>
            </a:r>
            <a:br>
              <a:rPr lang="en-CA" sz="2800" kern="0" dirty="0">
                <a:solidFill>
                  <a:schemeClr val="tx1">
                    <a:lumMod val="9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en-CA" sz="2800" b="1" kern="0" dirty="0">
                <a:solidFill>
                  <a:schemeClr val="tx1">
                    <a:lumMod val="95000"/>
                  </a:schemeClr>
                </a:solidFill>
                <a:effectLst/>
                <a:latin typeface="Courier New" panose="02070309020205020404" pitchFamily="49" charset="0"/>
                <a:ea typeface="Times New Roman" panose="02020603050405020304" pitchFamily="18" charset="0"/>
                <a:cs typeface="Times New Roman" panose="02020603050405020304" pitchFamily="18" charset="0"/>
              </a:rPr>
              <a:t>N &lt;CR&gt;</a:t>
            </a:r>
            <a:br>
              <a:rPr lang="en-CA" sz="2800" kern="0" dirty="0">
                <a:solidFill>
                  <a:schemeClr val="tx1">
                    <a:lumMod val="9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en-CA" sz="2800" kern="0" dirty="0">
                <a:solidFill>
                  <a:schemeClr val="tx1">
                    <a:lumMod val="9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and you'll receive a list of other nodes that you can reach on the network from the node you're using. You'll note that the node list will vary in length.</a:t>
            </a:r>
          </a:p>
          <a:p>
            <a:pPr>
              <a:lnSpc>
                <a:spcPct val="115000"/>
              </a:lnSpc>
              <a:spcAft>
                <a:spcPts val="800"/>
              </a:spcAft>
            </a:pPr>
            <a:r>
              <a:rPr lang="en-CA" sz="2800" kern="0" dirty="0">
                <a:solidFill>
                  <a:schemeClr val="tx1">
                    <a:lumMod val="9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The list gives both an alias ID and a callsign for each node. The alias ID often gives you a hint as to where the node is located, but not always. </a:t>
            </a:r>
            <a:endParaRPr lang="en-CA" sz="2800" kern="100" dirty="0">
              <a:solidFill>
                <a:schemeClr val="tx1">
                  <a:lumMod val="95000"/>
                </a:schemeClr>
              </a:solidFill>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17146028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387B3F2-6305-92F8-CFA7-EA69CB93538E}"/>
              </a:ext>
            </a:extLst>
          </p:cNvPr>
          <p:cNvSpPr txBox="1"/>
          <p:nvPr/>
        </p:nvSpPr>
        <p:spPr>
          <a:xfrm>
            <a:off x="632012" y="1248833"/>
            <a:ext cx="11376211" cy="4832092"/>
          </a:xfrm>
          <a:prstGeom prst="rect">
            <a:avLst/>
          </a:prstGeom>
          <a:noFill/>
        </p:spPr>
        <p:txBody>
          <a:bodyPr wrap="square">
            <a:spAutoFit/>
          </a:bodyPr>
          <a:lstStyle/>
          <a:p>
            <a:r>
              <a:rPr lang="en-CA" sz="2800" kern="0" dirty="0">
                <a:solidFill>
                  <a:schemeClr val="tx1">
                    <a:lumMod val="95000"/>
                  </a:schemeClr>
                </a:solidFill>
                <a:effectLst/>
                <a:latin typeface="Times New Roman" panose="02020603050405020304" pitchFamily="18" charset="0"/>
                <a:ea typeface="Times New Roman" panose="02020603050405020304" pitchFamily="18" charset="0"/>
              </a:rPr>
              <a:t>To connect to a station in another area using the node network you first must determine which node is closest to the station you want to work. For demonstration purposes, let's say we want to connect to VA7KHI. He's told you he uses the </a:t>
            </a:r>
            <a:r>
              <a:rPr lang="en-CA" sz="2800" kern="0" dirty="0">
                <a:solidFill>
                  <a:schemeClr val="tx1">
                    <a:lumMod val="95000"/>
                  </a:schemeClr>
                </a:solidFill>
                <a:latin typeface="Times New Roman" panose="02020603050405020304" pitchFamily="18" charset="0"/>
                <a:ea typeface="Times New Roman" panose="02020603050405020304" pitchFamily="18" charset="0"/>
              </a:rPr>
              <a:t>VA7GGZ-8</a:t>
            </a:r>
            <a:r>
              <a:rPr lang="en-CA" sz="2800" kern="0" dirty="0">
                <a:solidFill>
                  <a:schemeClr val="tx1">
                    <a:lumMod val="95000"/>
                  </a:schemeClr>
                </a:solidFill>
                <a:effectLst/>
                <a:latin typeface="Times New Roman" panose="02020603050405020304" pitchFamily="18" charset="0"/>
                <a:ea typeface="Times New Roman" panose="02020603050405020304" pitchFamily="18" charset="0"/>
              </a:rPr>
              <a:t> node, so you check the node list and see that </a:t>
            </a:r>
            <a:r>
              <a:rPr lang="en-CA" sz="2800" kern="0" dirty="0">
                <a:solidFill>
                  <a:schemeClr val="tx1">
                    <a:lumMod val="95000"/>
                  </a:schemeClr>
                </a:solidFill>
                <a:latin typeface="Times New Roman" panose="02020603050405020304" pitchFamily="18" charset="0"/>
                <a:ea typeface="Times New Roman" panose="02020603050405020304" pitchFamily="18" charset="0"/>
              </a:rPr>
              <a:t>VA7GGZ-8</a:t>
            </a:r>
            <a:r>
              <a:rPr lang="en-CA" sz="2800" kern="0" dirty="0">
                <a:solidFill>
                  <a:schemeClr val="tx1">
                    <a:lumMod val="95000"/>
                  </a:schemeClr>
                </a:solidFill>
                <a:effectLst/>
                <a:latin typeface="Times New Roman" panose="02020603050405020304" pitchFamily="18" charset="0"/>
                <a:ea typeface="Times New Roman" panose="02020603050405020304" pitchFamily="18" charset="0"/>
              </a:rPr>
              <a:t> is listed. WHILE YOU ARE STILL CONNECTED TO YOUR LOCAL NODE you connect to the distant node by sending a normal connect request, in this case:</a:t>
            </a:r>
          </a:p>
          <a:p>
            <a:r>
              <a:rPr lang="en-CA" sz="2800" kern="0" dirty="0">
                <a:solidFill>
                  <a:schemeClr val="tx1">
                    <a:lumMod val="95000"/>
                  </a:schemeClr>
                </a:solidFill>
                <a:latin typeface="Times New Roman" panose="02020603050405020304" pitchFamily="18" charset="0"/>
                <a:ea typeface="Times New Roman" panose="02020603050405020304" pitchFamily="18" charset="0"/>
              </a:rPr>
              <a:t>C VA7GGZ-8</a:t>
            </a:r>
          </a:p>
          <a:p>
            <a:r>
              <a:rPr lang="en-CA" sz="2800" kern="0" dirty="0">
                <a:solidFill>
                  <a:schemeClr val="tx1">
                    <a:lumMod val="95000"/>
                  </a:schemeClr>
                </a:solidFill>
                <a:effectLst/>
                <a:latin typeface="Times New Roman" panose="02020603050405020304" pitchFamily="18" charset="0"/>
                <a:ea typeface="Times New Roman" panose="02020603050405020304" pitchFamily="18" charset="0"/>
              </a:rPr>
              <a:t>Then you can connect to VA7KHI.</a:t>
            </a:r>
          </a:p>
          <a:p>
            <a:r>
              <a:rPr lang="en-CA" sz="2800" kern="0" dirty="0">
                <a:solidFill>
                  <a:schemeClr val="tx1">
                    <a:lumMod val="95000"/>
                  </a:schemeClr>
                </a:solidFill>
                <a:latin typeface="Times New Roman" panose="02020603050405020304" pitchFamily="18" charset="0"/>
                <a:ea typeface="Times New Roman" panose="02020603050405020304" pitchFamily="18" charset="0"/>
              </a:rPr>
              <a:t>I have to use VA7QBB-8 to connect to VE7KU as I can not connect directly.</a:t>
            </a:r>
            <a:br>
              <a:rPr lang="en-CA" sz="2800" kern="0" dirty="0">
                <a:solidFill>
                  <a:schemeClr val="tx1">
                    <a:lumMod val="95000"/>
                  </a:schemeClr>
                </a:solidFill>
                <a:effectLst/>
                <a:latin typeface="Times New Roman" panose="02020603050405020304" pitchFamily="18" charset="0"/>
                <a:ea typeface="Times New Roman" panose="02020603050405020304" pitchFamily="18" charset="0"/>
              </a:rPr>
            </a:br>
            <a:endParaRPr lang="en-CA" sz="2800" dirty="0">
              <a:solidFill>
                <a:schemeClr val="tx1">
                  <a:lumMod val="95000"/>
                </a:schemeClr>
              </a:solidFill>
            </a:endParaRPr>
          </a:p>
        </p:txBody>
      </p:sp>
    </p:spTree>
    <p:extLst>
      <p:ext uri="{BB962C8B-B14F-4D97-AF65-F5344CB8AC3E}">
        <p14:creationId xmlns:p14="http://schemas.microsoft.com/office/powerpoint/2010/main" val="16775891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9A6BD25-1B90-EF00-CE58-531257637631}"/>
              </a:ext>
            </a:extLst>
          </p:cNvPr>
          <p:cNvSpPr txBox="1"/>
          <p:nvPr/>
        </p:nvSpPr>
        <p:spPr>
          <a:xfrm>
            <a:off x="1277472" y="1494839"/>
            <a:ext cx="9318810" cy="3037626"/>
          </a:xfrm>
          <a:prstGeom prst="rect">
            <a:avLst/>
          </a:prstGeom>
          <a:noFill/>
        </p:spPr>
        <p:txBody>
          <a:bodyPr wrap="square">
            <a:spAutoFit/>
          </a:bodyPr>
          <a:lstStyle/>
          <a:p>
            <a:pPr>
              <a:lnSpc>
                <a:spcPct val="115000"/>
              </a:lnSpc>
              <a:spcAft>
                <a:spcPts val="800"/>
              </a:spcAft>
            </a:pPr>
            <a:r>
              <a:rPr lang="en-CA" sz="2800" kern="0" dirty="0">
                <a:solidFill>
                  <a:schemeClr val="tx1">
                    <a:lumMod val="9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Your TNC will send this as a packet to your local node and your local node will acknowledge it. The network will then go to work for you and find the best path between your local node and the one you're trying to reach. Remember, with digipeaters you needed to know the exact sequence of stations. With nodes you don't. The network does that for you.</a:t>
            </a:r>
            <a:endParaRPr lang="en-CA" sz="2800" kern="100" dirty="0">
              <a:solidFill>
                <a:schemeClr val="tx1">
                  <a:lumMod val="95000"/>
                </a:schemeClr>
              </a:solidFill>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32954396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16F2D90E-17DE-A8E7-9452-C1C53F84B6BB}"/>
              </a:ext>
            </a:extLst>
          </p:cNvPr>
          <p:cNvSpPr txBox="1"/>
          <p:nvPr/>
        </p:nvSpPr>
        <p:spPr>
          <a:xfrm>
            <a:off x="304801" y="994301"/>
            <a:ext cx="11887199" cy="4524187"/>
          </a:xfrm>
          <a:prstGeom prst="rect">
            <a:avLst/>
          </a:prstGeom>
          <a:noFill/>
        </p:spPr>
        <p:txBody>
          <a:bodyPr wrap="square">
            <a:spAutoFit/>
          </a:bodyPr>
          <a:lstStyle/>
          <a:p>
            <a:pPr>
              <a:lnSpc>
                <a:spcPct val="115000"/>
              </a:lnSpc>
              <a:spcAft>
                <a:spcPts val="800"/>
              </a:spcAft>
            </a:pPr>
            <a:r>
              <a:rPr lang="en-CA" sz="2800" kern="0" dirty="0">
                <a:solidFill>
                  <a:schemeClr val="tx1">
                    <a:lumMod val="9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You might have to be a little patient here, since it sometimes takes a few minutes for the connection to be completed. Don't type anything while you're waiting for a response because any new information received by your local node will override any previously entered information. When the network has completed its work you'll receive one of two responses: "Connected to </a:t>
            </a:r>
            <a:r>
              <a:rPr lang="en-CA" sz="2800" kern="0" dirty="0">
                <a:solidFill>
                  <a:schemeClr val="tx1">
                    <a:lumMod val="95000"/>
                  </a:schemeClr>
                </a:solidFill>
                <a:latin typeface="Times New Roman" panose="02020603050405020304" pitchFamily="18" charset="0"/>
                <a:ea typeface="Times New Roman" panose="02020603050405020304" pitchFamily="18" charset="0"/>
                <a:cs typeface="Times New Roman" panose="02020603050405020304" pitchFamily="18" charset="0"/>
              </a:rPr>
              <a:t>VA7GGZ-8</a:t>
            </a:r>
            <a:r>
              <a:rPr lang="en-CA" sz="2800" kern="0" dirty="0">
                <a:solidFill>
                  <a:schemeClr val="tx1">
                    <a:lumMod val="9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OR "Failure with </a:t>
            </a:r>
            <a:r>
              <a:rPr lang="en-CA" sz="2800" kern="0" dirty="0">
                <a:solidFill>
                  <a:schemeClr val="tx1">
                    <a:lumMod val="95000"/>
                  </a:schemeClr>
                </a:solidFill>
                <a:latin typeface="Times New Roman" panose="02020603050405020304" pitchFamily="18" charset="0"/>
                <a:ea typeface="Times New Roman" panose="02020603050405020304" pitchFamily="18" charset="0"/>
                <a:cs typeface="Times New Roman" panose="02020603050405020304" pitchFamily="18" charset="0"/>
              </a:rPr>
              <a:t>VA7GGZ-8</a:t>
            </a:r>
            <a:r>
              <a:rPr lang="en-CA" sz="2800" kern="0" dirty="0">
                <a:solidFill>
                  <a:schemeClr val="tx1">
                    <a:lumMod val="9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If it can't connect for some reason, try again later. It could be that </a:t>
            </a:r>
            <a:r>
              <a:rPr lang="en-CA" sz="2800" kern="0" dirty="0">
                <a:solidFill>
                  <a:schemeClr val="tx1">
                    <a:lumMod val="95000"/>
                  </a:schemeClr>
                </a:solidFill>
                <a:latin typeface="Times New Roman" panose="02020603050405020304" pitchFamily="18" charset="0"/>
                <a:ea typeface="Times New Roman" panose="02020603050405020304" pitchFamily="18" charset="0"/>
                <a:cs typeface="Times New Roman" panose="02020603050405020304" pitchFamily="18" charset="0"/>
              </a:rPr>
              <a:t>VA7GGZ-8</a:t>
            </a:r>
            <a:r>
              <a:rPr lang="en-CA" sz="2800" kern="0" dirty="0">
                <a:solidFill>
                  <a:schemeClr val="tx1">
                    <a:lumMod val="9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is temporarily off the air or the path has decayed and is no longer available. We're going to be positive here and say we received the first option and got connected to the node.</a:t>
            </a:r>
            <a:endParaRPr lang="en-CA" sz="2800" kern="100" dirty="0">
              <a:solidFill>
                <a:schemeClr val="tx1">
                  <a:lumMod val="95000"/>
                </a:schemeClr>
              </a:solidFill>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41818790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02B862D-34E4-C502-7A5A-39EDC67FBA5C}"/>
              </a:ext>
            </a:extLst>
          </p:cNvPr>
          <p:cNvSpPr txBox="1"/>
          <p:nvPr/>
        </p:nvSpPr>
        <p:spPr>
          <a:xfrm>
            <a:off x="3523130" y="1385048"/>
            <a:ext cx="4383741" cy="1815882"/>
          </a:xfrm>
          <a:prstGeom prst="rect">
            <a:avLst/>
          </a:prstGeom>
          <a:noFill/>
        </p:spPr>
        <p:txBody>
          <a:bodyPr wrap="square" rtlCol="0">
            <a:spAutoFit/>
          </a:bodyPr>
          <a:lstStyle/>
          <a:p>
            <a:r>
              <a:rPr lang="en-CA" sz="2800" dirty="0"/>
              <a:t>This was a brief intro to Digipeaters and NODES</a:t>
            </a:r>
          </a:p>
          <a:p>
            <a:endParaRPr lang="en-CA" sz="2800" dirty="0"/>
          </a:p>
          <a:p>
            <a:pPr algn="ctr"/>
            <a:r>
              <a:rPr lang="en-CA" sz="2800" dirty="0"/>
              <a:t>Thank you</a:t>
            </a:r>
          </a:p>
        </p:txBody>
      </p:sp>
      <p:sp>
        <p:nvSpPr>
          <p:cNvPr id="4" name="TextBox 3">
            <a:extLst>
              <a:ext uri="{FF2B5EF4-FFF2-40B4-BE49-F238E27FC236}">
                <a16:creationId xmlns:a16="http://schemas.microsoft.com/office/drawing/2014/main" id="{CFF7C26F-12BA-F07C-FE0C-E1967C2D4655}"/>
              </a:ext>
            </a:extLst>
          </p:cNvPr>
          <p:cNvSpPr txBox="1"/>
          <p:nvPr/>
        </p:nvSpPr>
        <p:spPr>
          <a:xfrm>
            <a:off x="2541494" y="3550024"/>
            <a:ext cx="6562165" cy="3108543"/>
          </a:xfrm>
          <a:prstGeom prst="rect">
            <a:avLst/>
          </a:prstGeom>
          <a:noFill/>
        </p:spPr>
        <p:txBody>
          <a:bodyPr wrap="square" rtlCol="0">
            <a:spAutoFit/>
          </a:bodyPr>
          <a:lstStyle/>
          <a:p>
            <a:pPr algn="ctr"/>
            <a:r>
              <a:rPr lang="en-CA" sz="2800" dirty="0">
                <a:solidFill>
                  <a:schemeClr val="tx1">
                    <a:lumMod val="95000"/>
                  </a:schemeClr>
                </a:solidFill>
              </a:rPr>
              <a:t>Credits</a:t>
            </a:r>
          </a:p>
          <a:p>
            <a:pPr algn="ctr"/>
            <a:r>
              <a:rPr lang="en-CA" sz="2800" b="1" kern="0" dirty="0">
                <a:solidFill>
                  <a:schemeClr val="tx1">
                    <a:lumMod val="95000"/>
                  </a:schemeClr>
                </a:solidFill>
                <a:effectLst/>
                <a:latin typeface="Times New Roman" panose="02020603050405020304" pitchFamily="18" charset="0"/>
                <a:ea typeface="Times New Roman" panose="02020603050405020304" pitchFamily="18" charset="0"/>
              </a:rPr>
              <a:t>Larry Kenney, WB9LOZ</a:t>
            </a:r>
            <a:endParaRPr lang="en-CA" sz="2800" dirty="0">
              <a:solidFill>
                <a:schemeClr val="tx1">
                  <a:lumMod val="95000"/>
                </a:schemeClr>
              </a:solidFill>
            </a:endParaRPr>
          </a:p>
          <a:p>
            <a:pPr algn="ctr"/>
            <a:r>
              <a:rPr lang="en-CA" sz="2800" dirty="0"/>
              <a:t>I recommend you check out his website. https://www.choisser.com/packet/</a:t>
            </a:r>
          </a:p>
          <a:p>
            <a:pPr algn="ctr"/>
            <a:endParaRPr lang="en-CA" sz="2800" dirty="0"/>
          </a:p>
          <a:p>
            <a:endParaRPr lang="en-CA" sz="2800" dirty="0"/>
          </a:p>
        </p:txBody>
      </p:sp>
    </p:spTree>
    <p:extLst>
      <p:ext uri="{BB962C8B-B14F-4D97-AF65-F5344CB8AC3E}">
        <p14:creationId xmlns:p14="http://schemas.microsoft.com/office/powerpoint/2010/main" val="3965708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616A216-9B6D-9409-95F9-DB269487953C}"/>
              </a:ext>
            </a:extLst>
          </p:cNvPr>
          <p:cNvSpPr txBox="1"/>
          <p:nvPr/>
        </p:nvSpPr>
        <p:spPr>
          <a:xfrm>
            <a:off x="860612" y="847187"/>
            <a:ext cx="11174505" cy="4796185"/>
          </a:xfrm>
          <a:prstGeom prst="rect">
            <a:avLst/>
          </a:prstGeom>
          <a:noFill/>
        </p:spPr>
        <p:txBody>
          <a:bodyPr wrap="square">
            <a:spAutoFit/>
          </a:bodyPr>
          <a:lstStyle/>
          <a:p>
            <a:pPr>
              <a:lnSpc>
                <a:spcPct val="115000"/>
              </a:lnSpc>
              <a:spcAft>
                <a:spcPts val="800"/>
              </a:spcAft>
            </a:pPr>
            <a:r>
              <a:rPr lang="en-CA" sz="3200" b="1" kern="0" dirty="0">
                <a:solidFill>
                  <a:schemeClr val="tx1">
                    <a:lumMod val="9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DIGIPEATERS AND NODES - THE BASICS</a:t>
            </a:r>
            <a:endParaRPr lang="en-CA" sz="3200" kern="100" dirty="0">
              <a:solidFill>
                <a:schemeClr val="tx1">
                  <a:lumMod val="95000"/>
                </a:schemeClr>
              </a:solidFill>
              <a:effectLst/>
              <a:latin typeface="Aptos" panose="020B0004020202020204" pitchFamily="34" charset="0"/>
              <a:ea typeface="Aptos" panose="020B0004020202020204" pitchFamily="34" charset="0"/>
              <a:cs typeface="Times New Roman" panose="02020603050405020304" pitchFamily="18" charset="0"/>
            </a:endParaRPr>
          </a:p>
          <a:p>
            <a:pPr>
              <a:lnSpc>
                <a:spcPct val="115000"/>
              </a:lnSpc>
              <a:spcAft>
                <a:spcPts val="800"/>
              </a:spcAft>
            </a:pPr>
            <a:r>
              <a:rPr lang="en-CA" sz="3200" b="1" kern="0" dirty="0">
                <a:solidFill>
                  <a:schemeClr val="tx1">
                    <a:lumMod val="9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DIGIPEATERS:</a:t>
            </a:r>
            <a:endParaRPr lang="en-CA" sz="3200" kern="100" dirty="0">
              <a:solidFill>
                <a:schemeClr val="tx1">
                  <a:lumMod val="95000"/>
                </a:schemeClr>
              </a:solidFill>
              <a:effectLst/>
              <a:latin typeface="Aptos" panose="020B0004020202020204" pitchFamily="34" charset="0"/>
              <a:ea typeface="Aptos" panose="020B0004020202020204" pitchFamily="34" charset="0"/>
              <a:cs typeface="Times New Roman" panose="02020603050405020304" pitchFamily="18" charset="0"/>
            </a:endParaRPr>
          </a:p>
          <a:p>
            <a:pPr>
              <a:lnSpc>
                <a:spcPct val="115000"/>
              </a:lnSpc>
              <a:spcAft>
                <a:spcPts val="800"/>
              </a:spcAft>
            </a:pPr>
            <a:r>
              <a:rPr lang="en-CA" sz="3200" kern="0" dirty="0">
                <a:solidFill>
                  <a:schemeClr val="tx1">
                    <a:lumMod val="9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Digipeater is the term used to describe a packet radio digital repeater. Unlike the FM voice repeaters, most digipeaters operate on simplex and do not receive and transmit simultaneously. They receive the digital information, temporarily store it and then turn around and retransmit it. Your TNC can be used by others as a digipeater if you have the command DIGIPEAT turned ON.</a:t>
            </a:r>
            <a:endParaRPr lang="en-CA" sz="3200" kern="100" dirty="0">
              <a:solidFill>
                <a:schemeClr val="tx1">
                  <a:lumMod val="95000"/>
                </a:schemeClr>
              </a:solidFill>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3707093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4114401-B5C2-0019-897D-959F726696D5}"/>
              </a:ext>
            </a:extLst>
          </p:cNvPr>
          <p:cNvSpPr txBox="1"/>
          <p:nvPr/>
        </p:nvSpPr>
        <p:spPr>
          <a:xfrm>
            <a:off x="264459" y="514131"/>
            <a:ext cx="11927541" cy="5829737"/>
          </a:xfrm>
          <a:prstGeom prst="rect">
            <a:avLst/>
          </a:prstGeom>
          <a:noFill/>
        </p:spPr>
        <p:txBody>
          <a:bodyPr wrap="square">
            <a:spAutoFit/>
          </a:bodyPr>
          <a:lstStyle/>
          <a:p>
            <a:pPr>
              <a:lnSpc>
                <a:spcPct val="115000"/>
              </a:lnSpc>
              <a:spcAft>
                <a:spcPts val="800"/>
              </a:spcAft>
            </a:pPr>
            <a:r>
              <a:rPr lang="en-CA" sz="2800" kern="0" dirty="0">
                <a:solidFill>
                  <a:schemeClr val="tx1">
                    <a:lumMod val="9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You use a digipeater by entering its callsign after a V or VIA in your connect sequence. Here are some examples of proper connect sequences:</a:t>
            </a:r>
            <a:endParaRPr lang="en-CA" sz="2800" kern="100" dirty="0">
              <a:solidFill>
                <a:schemeClr val="tx1">
                  <a:lumMod val="95000"/>
                </a:schemeClr>
              </a:solidFill>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lnSpc>
                <a:spcPct val="115000"/>
              </a:lnSpc>
              <a:spcAft>
                <a:spcPts val="800"/>
              </a:spcAft>
              <a:buSzPts val="1000"/>
              <a:buFont typeface="Symbol" panose="05050102010706020507" pitchFamily="18" charset="2"/>
              <a:buChar char=""/>
              <a:tabLst>
                <a:tab pos="457200" algn="l"/>
              </a:tabLst>
            </a:pPr>
            <a:r>
              <a:rPr lang="en-CA" sz="2800" b="1" kern="0" dirty="0">
                <a:solidFill>
                  <a:schemeClr val="tx1">
                    <a:lumMod val="95000"/>
                  </a:schemeClr>
                </a:solidFill>
                <a:effectLst/>
                <a:latin typeface="Courier New" panose="02070309020205020404" pitchFamily="49" charset="0"/>
                <a:ea typeface="Times New Roman" panose="02020603050405020304" pitchFamily="18" charset="0"/>
                <a:cs typeface="Times New Roman" panose="02020603050405020304" pitchFamily="18" charset="0"/>
              </a:rPr>
              <a:t>C </a:t>
            </a:r>
            <a:r>
              <a:rPr lang="en-CA" sz="2800" b="1" kern="0" dirty="0">
                <a:solidFill>
                  <a:schemeClr val="tx1">
                    <a:lumMod val="95000"/>
                  </a:schemeClr>
                </a:solidFill>
                <a:latin typeface="Courier New" panose="02070309020205020404" pitchFamily="49" charset="0"/>
                <a:ea typeface="Times New Roman" panose="02020603050405020304" pitchFamily="18" charset="0"/>
                <a:cs typeface="Times New Roman" panose="02020603050405020304" pitchFamily="18" charset="0"/>
              </a:rPr>
              <a:t>VA7MP</a:t>
            </a:r>
            <a:r>
              <a:rPr lang="en-CA" sz="2800" b="1" kern="0" dirty="0">
                <a:solidFill>
                  <a:schemeClr val="tx1">
                    <a:lumMod val="95000"/>
                  </a:schemeClr>
                </a:solidFill>
                <a:effectLst/>
                <a:latin typeface="Courier New" panose="02070309020205020404" pitchFamily="49" charset="0"/>
                <a:ea typeface="Times New Roman" panose="02020603050405020304" pitchFamily="18" charset="0"/>
                <a:cs typeface="Times New Roman" panose="02020603050405020304" pitchFamily="18" charset="0"/>
              </a:rPr>
              <a:t> V </a:t>
            </a:r>
            <a:r>
              <a:rPr lang="en-CA" sz="2800" b="1" kern="0" dirty="0">
                <a:solidFill>
                  <a:schemeClr val="tx1">
                    <a:lumMod val="95000"/>
                  </a:schemeClr>
                </a:solidFill>
                <a:latin typeface="Courier New" panose="02070309020205020404" pitchFamily="49" charset="0"/>
                <a:ea typeface="Times New Roman" panose="02020603050405020304" pitchFamily="18" charset="0"/>
                <a:cs typeface="Times New Roman" panose="02020603050405020304" pitchFamily="18" charset="0"/>
              </a:rPr>
              <a:t>VA7PWT-7</a:t>
            </a:r>
            <a:endParaRPr lang="en-CA" sz="2800" kern="100" dirty="0">
              <a:solidFill>
                <a:schemeClr val="tx1">
                  <a:lumMod val="95000"/>
                </a:schemeClr>
              </a:solidFill>
              <a:effectLst/>
              <a:latin typeface="Aptos" panose="020B0004020202020204" pitchFamily="34" charset="0"/>
              <a:ea typeface="Aptos" panose="020B0004020202020204" pitchFamily="34" charset="0"/>
              <a:cs typeface="Times New Roman" panose="02020603050405020304" pitchFamily="18" charset="0"/>
            </a:endParaRPr>
          </a:p>
          <a:p>
            <a:pPr marL="342900" lvl="0" indent="-342900">
              <a:lnSpc>
                <a:spcPct val="115000"/>
              </a:lnSpc>
              <a:spcAft>
                <a:spcPts val="800"/>
              </a:spcAft>
              <a:buSzPts val="1000"/>
              <a:buFont typeface="Symbol" panose="05050102010706020507" pitchFamily="18" charset="2"/>
              <a:buChar char=""/>
              <a:tabLst>
                <a:tab pos="457200" algn="l"/>
              </a:tabLst>
            </a:pPr>
            <a:r>
              <a:rPr lang="en-CA" sz="2800" b="1" kern="0" dirty="0">
                <a:solidFill>
                  <a:schemeClr val="tx1">
                    <a:lumMod val="95000"/>
                  </a:schemeClr>
                </a:solidFill>
                <a:effectLst/>
                <a:latin typeface="Courier New" panose="02070309020205020404" pitchFamily="49" charset="0"/>
                <a:ea typeface="Times New Roman" panose="02020603050405020304" pitchFamily="18" charset="0"/>
                <a:cs typeface="Times New Roman" panose="02020603050405020304" pitchFamily="18" charset="0"/>
              </a:rPr>
              <a:t>C </a:t>
            </a:r>
            <a:r>
              <a:rPr lang="en-CA" sz="2800" b="1" kern="0" dirty="0">
                <a:solidFill>
                  <a:schemeClr val="tx1">
                    <a:lumMod val="95000"/>
                  </a:schemeClr>
                </a:solidFill>
                <a:latin typeface="Courier New" panose="02070309020205020404" pitchFamily="49" charset="0"/>
                <a:ea typeface="Times New Roman" panose="02020603050405020304" pitchFamily="18" charset="0"/>
                <a:cs typeface="Times New Roman" panose="02020603050405020304" pitchFamily="18" charset="0"/>
              </a:rPr>
              <a:t>VA7MP</a:t>
            </a:r>
            <a:r>
              <a:rPr lang="en-CA" sz="2800" b="1" kern="0" dirty="0">
                <a:solidFill>
                  <a:schemeClr val="tx1">
                    <a:lumMod val="95000"/>
                  </a:schemeClr>
                </a:solidFill>
                <a:effectLst/>
                <a:latin typeface="Courier New" panose="02070309020205020404" pitchFamily="49" charset="0"/>
                <a:ea typeface="Times New Roman" panose="02020603050405020304" pitchFamily="18" charset="0"/>
                <a:cs typeface="Times New Roman" panose="02020603050405020304" pitchFamily="18" charset="0"/>
              </a:rPr>
              <a:t> V </a:t>
            </a:r>
            <a:r>
              <a:rPr lang="en-CA" sz="2800" b="1" kern="0" dirty="0">
                <a:solidFill>
                  <a:schemeClr val="tx1">
                    <a:lumMod val="95000"/>
                  </a:schemeClr>
                </a:solidFill>
                <a:latin typeface="Courier New" panose="02070309020205020404" pitchFamily="49" charset="0"/>
                <a:ea typeface="Times New Roman" panose="02020603050405020304" pitchFamily="18" charset="0"/>
                <a:cs typeface="Times New Roman" panose="02020603050405020304" pitchFamily="18" charset="0"/>
              </a:rPr>
              <a:t>VA7PWT-7</a:t>
            </a:r>
            <a:r>
              <a:rPr lang="en-CA" sz="2800" b="1" kern="0" dirty="0">
                <a:solidFill>
                  <a:schemeClr val="tx1">
                    <a:lumMod val="95000"/>
                  </a:schemeClr>
                </a:solidFill>
                <a:effectLst/>
                <a:latin typeface="Courier New" panose="02070309020205020404" pitchFamily="49" charset="0"/>
                <a:ea typeface="Times New Roman" panose="02020603050405020304" pitchFamily="18" charset="0"/>
                <a:cs typeface="Times New Roman" panose="02020603050405020304" pitchFamily="18" charset="0"/>
              </a:rPr>
              <a:t>,VA7QBB-7</a:t>
            </a:r>
            <a:endParaRPr lang="en-CA" sz="2800" kern="100" dirty="0">
              <a:solidFill>
                <a:schemeClr val="tx1">
                  <a:lumMod val="95000"/>
                </a:schemeClr>
              </a:solidFill>
              <a:effectLst/>
              <a:latin typeface="Aptos" panose="020B0004020202020204" pitchFamily="34" charset="0"/>
              <a:ea typeface="Aptos" panose="020B0004020202020204" pitchFamily="34" charset="0"/>
              <a:cs typeface="Times New Roman" panose="02020603050405020304" pitchFamily="18" charset="0"/>
            </a:endParaRPr>
          </a:p>
          <a:p>
            <a:pPr>
              <a:lnSpc>
                <a:spcPct val="115000"/>
              </a:lnSpc>
              <a:spcAft>
                <a:spcPts val="800"/>
              </a:spcAft>
            </a:pPr>
            <a:r>
              <a:rPr lang="en-CA" sz="2800" kern="0" dirty="0">
                <a:solidFill>
                  <a:schemeClr val="tx1">
                    <a:lumMod val="9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In the first example, the sequence shown means: Connect to </a:t>
            </a:r>
            <a:r>
              <a:rPr lang="en-CA" sz="2800" kern="0" dirty="0">
                <a:solidFill>
                  <a:schemeClr val="tx1">
                    <a:lumMod val="95000"/>
                  </a:schemeClr>
                </a:solidFill>
                <a:latin typeface="Times New Roman" panose="02020603050405020304" pitchFamily="18" charset="0"/>
                <a:ea typeface="Times New Roman" panose="02020603050405020304" pitchFamily="18" charset="0"/>
                <a:cs typeface="Times New Roman" panose="02020603050405020304" pitchFamily="18" charset="0"/>
              </a:rPr>
              <a:t>VA7MP</a:t>
            </a:r>
            <a:r>
              <a:rPr lang="en-CA" sz="2800" kern="0" dirty="0">
                <a:solidFill>
                  <a:schemeClr val="tx1">
                    <a:lumMod val="9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via the </a:t>
            </a:r>
            <a:r>
              <a:rPr lang="en-CA" sz="2800" kern="0" dirty="0">
                <a:solidFill>
                  <a:schemeClr val="tx1">
                    <a:lumMod val="95000"/>
                  </a:schemeClr>
                </a:solidFill>
                <a:latin typeface="Times New Roman" panose="02020603050405020304" pitchFamily="18" charset="0"/>
                <a:ea typeface="Times New Roman" panose="02020603050405020304" pitchFamily="18" charset="0"/>
                <a:cs typeface="Times New Roman" panose="02020603050405020304" pitchFamily="18" charset="0"/>
              </a:rPr>
              <a:t>VA7PWT-7</a:t>
            </a:r>
            <a:r>
              <a:rPr lang="en-CA" sz="2800" kern="0" dirty="0">
                <a:solidFill>
                  <a:schemeClr val="tx1">
                    <a:lumMod val="9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digipeater.</a:t>
            </a:r>
            <a:endParaRPr lang="en-CA" sz="2800" kern="100" dirty="0">
              <a:solidFill>
                <a:schemeClr val="tx1">
                  <a:lumMod val="95000"/>
                </a:schemeClr>
              </a:solidFill>
              <a:effectLst/>
              <a:latin typeface="Aptos" panose="020B0004020202020204" pitchFamily="34" charset="0"/>
              <a:ea typeface="Aptos" panose="020B0004020202020204" pitchFamily="34" charset="0"/>
              <a:cs typeface="Times New Roman" panose="02020603050405020304" pitchFamily="18" charset="0"/>
            </a:endParaRPr>
          </a:p>
          <a:p>
            <a:pPr>
              <a:lnSpc>
                <a:spcPct val="115000"/>
              </a:lnSpc>
              <a:spcAft>
                <a:spcPts val="800"/>
              </a:spcAft>
            </a:pPr>
            <a:r>
              <a:rPr lang="en-CA" sz="2800" kern="0" dirty="0">
                <a:solidFill>
                  <a:schemeClr val="tx1">
                    <a:lumMod val="9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Your TNC will allow you to enter up to eight digipeaters in your connect sequence or in your UNPROTO path, but using more than 3 usually means long waits, lots of repeated packets and frequent disconnects, due to noise and other signals encountered on the frequency.</a:t>
            </a:r>
            <a:endParaRPr lang="en-CA" sz="2800" kern="100" dirty="0">
              <a:solidFill>
                <a:schemeClr val="tx1">
                  <a:lumMod val="95000"/>
                </a:schemeClr>
              </a:solidFill>
              <a:effectLst/>
              <a:latin typeface="Aptos" panose="020B0004020202020204" pitchFamily="34" charset="0"/>
              <a:ea typeface="Aptos" panose="020B0004020202020204" pitchFamily="34" charset="0"/>
              <a:cs typeface="Times New Roman" panose="02020603050405020304" pitchFamily="18" charset="0"/>
            </a:endParaRPr>
          </a:p>
          <a:p>
            <a:pPr>
              <a:lnSpc>
                <a:spcPct val="115000"/>
              </a:lnSpc>
              <a:spcAft>
                <a:spcPts val="800"/>
              </a:spcAft>
            </a:pPr>
            <a:endParaRPr lang="en-CA" sz="1600" kern="100" dirty="0">
              <a:solidFill>
                <a:schemeClr val="tx1">
                  <a:lumMod val="95000"/>
                </a:schemeClr>
              </a:solidFill>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383288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68D14F8-8222-6012-A64B-F68274AC7DC8}"/>
              </a:ext>
            </a:extLst>
          </p:cNvPr>
          <p:cNvSpPr txBox="1"/>
          <p:nvPr/>
        </p:nvSpPr>
        <p:spPr>
          <a:xfrm>
            <a:off x="1214718" y="1581792"/>
            <a:ext cx="9762564" cy="2542106"/>
          </a:xfrm>
          <a:prstGeom prst="rect">
            <a:avLst/>
          </a:prstGeom>
          <a:noFill/>
        </p:spPr>
        <p:txBody>
          <a:bodyPr wrap="square">
            <a:spAutoFit/>
          </a:bodyPr>
          <a:lstStyle/>
          <a:p>
            <a:pPr>
              <a:lnSpc>
                <a:spcPct val="115000"/>
              </a:lnSpc>
              <a:spcAft>
                <a:spcPts val="800"/>
              </a:spcAft>
            </a:pPr>
            <a:r>
              <a:rPr lang="en-CA" sz="2800" kern="0" dirty="0">
                <a:solidFill>
                  <a:schemeClr val="tx1">
                    <a:lumMod val="9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Something to remember when using digipeaters is the difference between making a connection and sending information packets. If the path isn't all that good, you might be able to get a connect request through, but will have a difficult time with packets after that. </a:t>
            </a:r>
            <a:endParaRPr lang="en-CA" sz="2800" kern="100" dirty="0">
              <a:solidFill>
                <a:schemeClr val="tx1">
                  <a:lumMod val="95000"/>
                </a:schemeClr>
              </a:solidFill>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6339943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3B244DE-7631-7596-3EE1-EA3B375EE731}"/>
              </a:ext>
            </a:extLst>
          </p:cNvPr>
          <p:cNvSpPr txBox="1"/>
          <p:nvPr/>
        </p:nvSpPr>
        <p:spPr>
          <a:xfrm>
            <a:off x="4168588" y="2702859"/>
            <a:ext cx="2649070" cy="923330"/>
          </a:xfrm>
          <a:prstGeom prst="rect">
            <a:avLst/>
          </a:prstGeom>
          <a:noFill/>
        </p:spPr>
        <p:txBody>
          <a:bodyPr wrap="square" rtlCol="0">
            <a:spAutoFit/>
          </a:bodyPr>
          <a:lstStyle/>
          <a:p>
            <a:r>
              <a:rPr lang="en-CA" sz="5400" dirty="0"/>
              <a:t>NODES</a:t>
            </a:r>
          </a:p>
        </p:txBody>
      </p:sp>
    </p:spTree>
    <p:extLst>
      <p:ext uri="{BB962C8B-B14F-4D97-AF65-F5344CB8AC3E}">
        <p14:creationId xmlns:p14="http://schemas.microsoft.com/office/powerpoint/2010/main" val="35683455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2CBCE3E-0CC9-8BAC-160E-33589F678975}"/>
              </a:ext>
            </a:extLst>
          </p:cNvPr>
          <p:cNvSpPr txBox="1"/>
          <p:nvPr/>
        </p:nvSpPr>
        <p:spPr>
          <a:xfrm>
            <a:off x="307041" y="848876"/>
            <a:ext cx="11577917" cy="4233851"/>
          </a:xfrm>
          <a:prstGeom prst="rect">
            <a:avLst/>
          </a:prstGeom>
          <a:noFill/>
        </p:spPr>
        <p:txBody>
          <a:bodyPr wrap="square">
            <a:spAutoFit/>
          </a:bodyPr>
          <a:lstStyle/>
          <a:p>
            <a:pPr>
              <a:lnSpc>
                <a:spcPct val="115000"/>
              </a:lnSpc>
              <a:spcAft>
                <a:spcPts val="800"/>
              </a:spcAft>
            </a:pPr>
            <a:r>
              <a:rPr lang="en-CA" sz="2800" b="1" kern="0" dirty="0">
                <a:solidFill>
                  <a:schemeClr val="tx1">
                    <a:lumMod val="9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NODES:</a:t>
            </a:r>
            <a:endParaRPr lang="en-CA" sz="2800" kern="100" dirty="0">
              <a:solidFill>
                <a:schemeClr val="tx1">
                  <a:lumMod val="95000"/>
                </a:schemeClr>
              </a:solidFill>
              <a:effectLst/>
              <a:latin typeface="Aptos" panose="020B0004020202020204" pitchFamily="34" charset="0"/>
              <a:ea typeface="Aptos" panose="020B0004020202020204" pitchFamily="34" charset="0"/>
              <a:cs typeface="Times New Roman" panose="02020603050405020304" pitchFamily="18" charset="0"/>
            </a:endParaRPr>
          </a:p>
          <a:p>
            <a:pPr>
              <a:lnSpc>
                <a:spcPct val="115000"/>
              </a:lnSpc>
              <a:spcAft>
                <a:spcPts val="800"/>
              </a:spcAft>
            </a:pPr>
            <a:r>
              <a:rPr lang="en-CA" sz="2800" kern="0" dirty="0">
                <a:solidFill>
                  <a:schemeClr val="tx1">
                    <a:lumMod val="9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Net/Rom, </a:t>
            </a:r>
            <a:r>
              <a:rPr lang="en-CA" sz="2800" kern="0" dirty="0" err="1">
                <a:solidFill>
                  <a:schemeClr val="tx1">
                    <a:lumMod val="9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TheNet</a:t>
            </a:r>
            <a:r>
              <a:rPr lang="en-CA" sz="2800" kern="0" dirty="0">
                <a:solidFill>
                  <a:schemeClr val="tx1">
                    <a:lumMod val="9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G8BPQ packet switch and KA-Node are names that refer to a device called a packet node. This is another means of connecting to other packet stations. </a:t>
            </a:r>
          </a:p>
          <a:p>
            <a:pPr>
              <a:lnSpc>
                <a:spcPct val="115000"/>
              </a:lnSpc>
              <a:spcAft>
                <a:spcPts val="800"/>
              </a:spcAft>
            </a:pPr>
            <a:r>
              <a:rPr lang="en-CA" sz="2800" kern="0" dirty="0">
                <a:solidFill>
                  <a:schemeClr val="tx1">
                    <a:lumMod val="9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The difference between a digipeater and a node that you should note here is that you connect to a node rather than using it in a connect path as you do with a digipeater. Some packet stations are set up so that they can be used as a digipeater and as a node.</a:t>
            </a:r>
            <a:endParaRPr lang="en-CA" sz="2800" kern="100" dirty="0">
              <a:solidFill>
                <a:schemeClr val="tx1">
                  <a:lumMod val="95000"/>
                </a:schemeClr>
              </a:solidFill>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32475295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45376B2-34A0-74F2-224E-07896FAC4A82}"/>
              </a:ext>
            </a:extLst>
          </p:cNvPr>
          <p:cNvSpPr txBox="1"/>
          <p:nvPr/>
        </p:nvSpPr>
        <p:spPr>
          <a:xfrm>
            <a:off x="502024" y="993186"/>
            <a:ext cx="11187952" cy="5228291"/>
          </a:xfrm>
          <a:prstGeom prst="rect">
            <a:avLst/>
          </a:prstGeom>
          <a:noFill/>
        </p:spPr>
        <p:txBody>
          <a:bodyPr wrap="square">
            <a:spAutoFit/>
          </a:bodyPr>
          <a:lstStyle/>
          <a:p>
            <a:pPr>
              <a:lnSpc>
                <a:spcPct val="115000"/>
              </a:lnSpc>
              <a:spcAft>
                <a:spcPts val="800"/>
              </a:spcAft>
            </a:pPr>
            <a:r>
              <a:rPr lang="en-CA" sz="2800" kern="0" dirty="0">
                <a:solidFill>
                  <a:schemeClr val="tx1">
                    <a:lumMod val="9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First, you need to determine what nodes are located close to you. You can do this by monitoring and watching for an ID, or by watching to see what other stations in your area are using. </a:t>
            </a:r>
          </a:p>
          <a:p>
            <a:pPr>
              <a:lnSpc>
                <a:spcPct val="115000"/>
              </a:lnSpc>
              <a:spcAft>
                <a:spcPts val="800"/>
              </a:spcAft>
            </a:pPr>
            <a:r>
              <a:rPr lang="en-CA" sz="2800" kern="0" dirty="0">
                <a:solidFill>
                  <a:schemeClr val="tx1">
                    <a:lumMod val="9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It is most common for a node to have an alias ID in addition to its callsign. Once you determine the callsign or alias of a local node, you connect to it the same way as you connect to any other packet station. You may use either the callsign or the alias to make the connection. For example, </a:t>
            </a:r>
          </a:p>
          <a:p>
            <a:pPr>
              <a:lnSpc>
                <a:spcPct val="115000"/>
              </a:lnSpc>
              <a:spcAft>
                <a:spcPts val="800"/>
              </a:spcAft>
            </a:pPr>
            <a:r>
              <a:rPr lang="en-CA" sz="2800" b="1" kern="0" dirty="0">
                <a:solidFill>
                  <a:schemeClr val="tx1">
                    <a:lumMod val="95000"/>
                  </a:schemeClr>
                </a:solidFill>
                <a:effectLst/>
                <a:latin typeface="Courier New" panose="02070309020205020404" pitchFamily="49" charset="0"/>
                <a:ea typeface="Times New Roman" panose="02020603050405020304" pitchFamily="18" charset="0"/>
                <a:cs typeface="Times New Roman" panose="02020603050405020304" pitchFamily="18" charset="0"/>
              </a:rPr>
              <a:t>C </a:t>
            </a:r>
            <a:r>
              <a:rPr lang="en-CA" sz="2800" b="1" kern="0" dirty="0">
                <a:solidFill>
                  <a:schemeClr val="tx1">
                    <a:lumMod val="95000"/>
                  </a:schemeClr>
                </a:solidFill>
                <a:latin typeface="Courier New" panose="02070309020205020404" pitchFamily="49" charset="0"/>
                <a:ea typeface="Times New Roman" panose="02020603050405020304" pitchFamily="18" charset="0"/>
                <a:cs typeface="Times New Roman" panose="02020603050405020304" pitchFamily="18" charset="0"/>
              </a:rPr>
              <a:t>VA7QBB-8</a:t>
            </a:r>
            <a:br>
              <a:rPr lang="en-CA" sz="2800" kern="0" dirty="0">
                <a:solidFill>
                  <a:schemeClr val="tx1">
                    <a:lumMod val="9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br>
            <a:br>
              <a:rPr lang="en-CA" sz="2800" kern="0" dirty="0">
                <a:solidFill>
                  <a:schemeClr val="tx1">
                    <a:lumMod val="9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br>
            <a:endParaRPr lang="en-CA" sz="2800" kern="100" dirty="0">
              <a:solidFill>
                <a:schemeClr val="tx1">
                  <a:lumMod val="95000"/>
                </a:schemeClr>
              </a:solidFill>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40696610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AB0AD2D-2620-9CB2-8F12-9FE4E4D11268}"/>
              </a:ext>
            </a:extLst>
          </p:cNvPr>
          <p:cNvSpPr txBox="1"/>
          <p:nvPr/>
        </p:nvSpPr>
        <p:spPr>
          <a:xfrm>
            <a:off x="537882" y="1172109"/>
            <a:ext cx="10771094" cy="3635739"/>
          </a:xfrm>
          <a:prstGeom prst="rect">
            <a:avLst/>
          </a:prstGeom>
          <a:noFill/>
        </p:spPr>
        <p:txBody>
          <a:bodyPr wrap="square">
            <a:spAutoFit/>
          </a:bodyPr>
          <a:lstStyle/>
          <a:p>
            <a:pPr>
              <a:lnSpc>
                <a:spcPct val="115000"/>
              </a:lnSpc>
              <a:spcAft>
                <a:spcPts val="800"/>
              </a:spcAft>
            </a:pPr>
            <a:r>
              <a:rPr lang="en-CA" sz="2800" kern="0" dirty="0">
                <a:solidFill>
                  <a:schemeClr val="tx1">
                    <a:lumMod val="9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When you connect to a node, your TNC automatically switches to converse mode, just like when you connect to any packet station. Anything you now type is sent to the node as a packet, and the node acknowledges each packet back to your TNC. For the remainder of your connection your TNC works only with this one node.</a:t>
            </a:r>
          </a:p>
          <a:p>
            <a:pPr>
              <a:lnSpc>
                <a:spcPct val="115000"/>
              </a:lnSpc>
              <a:spcAft>
                <a:spcPts val="800"/>
              </a:spcAft>
            </a:pPr>
            <a:r>
              <a:rPr lang="en-CA" sz="2800" kern="0" dirty="0">
                <a:solidFill>
                  <a:schemeClr val="tx1">
                    <a:lumMod val="95000"/>
                  </a:schemeClr>
                </a:solidFill>
                <a:latin typeface="Times New Roman" panose="02020603050405020304" pitchFamily="18" charset="0"/>
                <a:ea typeface="Aptos" panose="020B0004020202020204" pitchFamily="34" charset="0"/>
                <a:cs typeface="Times New Roman" panose="02020603050405020304" pitchFamily="18" charset="0"/>
              </a:rPr>
              <a:t>Some nodes will give you a list of commands just like when you connect to a BBS Board.</a:t>
            </a:r>
            <a:endParaRPr lang="en-CA" sz="2800" kern="100" dirty="0">
              <a:solidFill>
                <a:schemeClr val="tx1">
                  <a:lumMod val="95000"/>
                </a:schemeClr>
              </a:solidFill>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14729780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A210362-0EFF-5211-6AFC-0AC069E902F2}"/>
              </a:ext>
            </a:extLst>
          </p:cNvPr>
          <p:cNvSpPr txBox="1"/>
          <p:nvPr/>
        </p:nvSpPr>
        <p:spPr>
          <a:xfrm>
            <a:off x="186017" y="671386"/>
            <a:ext cx="11819965" cy="5515228"/>
          </a:xfrm>
          <a:prstGeom prst="rect">
            <a:avLst/>
          </a:prstGeom>
          <a:noFill/>
        </p:spPr>
        <p:txBody>
          <a:bodyPr wrap="square">
            <a:spAutoFit/>
          </a:bodyPr>
          <a:lstStyle/>
          <a:p>
            <a:pPr>
              <a:lnSpc>
                <a:spcPct val="115000"/>
              </a:lnSpc>
              <a:spcAft>
                <a:spcPts val="800"/>
              </a:spcAft>
            </a:pPr>
            <a:r>
              <a:rPr lang="en-CA" sz="2800" kern="0" dirty="0">
                <a:solidFill>
                  <a:schemeClr val="tx1">
                    <a:lumMod val="9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To use the node network to connect to another local station, you simply connect to the node and then enter a connect request to the other station. Say you wanted to connect to VA7KHI using the </a:t>
            </a:r>
            <a:r>
              <a:rPr lang="en-CA" sz="2800" kern="0" dirty="0">
                <a:solidFill>
                  <a:schemeClr val="tx1">
                    <a:lumMod val="95000"/>
                  </a:schemeClr>
                </a:solidFill>
                <a:latin typeface="Times New Roman" panose="02020603050405020304" pitchFamily="18" charset="0"/>
                <a:ea typeface="Times New Roman" panose="02020603050405020304" pitchFamily="18" charset="0"/>
                <a:cs typeface="Times New Roman" panose="02020603050405020304" pitchFamily="18" charset="0"/>
              </a:rPr>
              <a:t>VA7QBB-8</a:t>
            </a:r>
            <a:r>
              <a:rPr lang="en-CA" sz="2800" kern="0" dirty="0">
                <a:solidFill>
                  <a:schemeClr val="tx1">
                    <a:lumMod val="9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node. You first connect to :</a:t>
            </a:r>
            <a:br>
              <a:rPr lang="en-CA" sz="2800" kern="0" dirty="0">
                <a:solidFill>
                  <a:schemeClr val="tx1">
                    <a:lumMod val="9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en-CA" sz="2800" b="1" kern="0" dirty="0">
                <a:solidFill>
                  <a:schemeClr val="tx1">
                    <a:lumMod val="95000"/>
                  </a:schemeClr>
                </a:solidFill>
                <a:effectLst/>
                <a:latin typeface="Courier New" panose="02070309020205020404" pitchFamily="49" charset="0"/>
                <a:ea typeface="Times New Roman" panose="02020603050405020304" pitchFamily="18" charset="0"/>
                <a:cs typeface="Times New Roman" panose="02020603050405020304" pitchFamily="18" charset="0"/>
              </a:rPr>
              <a:t>C </a:t>
            </a:r>
            <a:r>
              <a:rPr lang="en-CA" sz="2800" b="1" kern="0" dirty="0">
                <a:solidFill>
                  <a:schemeClr val="tx1">
                    <a:lumMod val="95000"/>
                  </a:schemeClr>
                </a:solidFill>
                <a:latin typeface="Courier New" panose="02070309020205020404" pitchFamily="49" charset="0"/>
                <a:ea typeface="Times New Roman" panose="02020603050405020304" pitchFamily="18" charset="0"/>
                <a:cs typeface="Times New Roman" panose="02020603050405020304" pitchFamily="18" charset="0"/>
              </a:rPr>
              <a:t>VA7QBB-8</a:t>
            </a:r>
            <a:br>
              <a:rPr lang="en-CA" sz="2800" kern="0" dirty="0">
                <a:solidFill>
                  <a:schemeClr val="tx1">
                    <a:lumMod val="9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en-CA" sz="2800" kern="0" dirty="0">
                <a:solidFill>
                  <a:schemeClr val="tx1">
                    <a:lumMod val="9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and then, while you ARE STILL CONNECTED TO THE NODE, you enter the connect request to </a:t>
            </a:r>
            <a:r>
              <a:rPr lang="en-CA" sz="2800" kern="0" dirty="0">
                <a:solidFill>
                  <a:schemeClr val="tx1">
                    <a:lumMod val="95000"/>
                  </a:schemeClr>
                </a:solidFill>
                <a:latin typeface="Times New Roman" panose="02020603050405020304" pitchFamily="18" charset="0"/>
                <a:ea typeface="Times New Roman" panose="02020603050405020304" pitchFamily="18" charset="0"/>
                <a:cs typeface="Times New Roman" panose="02020603050405020304" pitchFamily="18" charset="0"/>
              </a:rPr>
              <a:t>VA7KHI</a:t>
            </a:r>
            <a:r>
              <a:rPr lang="en-CA" sz="2800" kern="0" dirty="0">
                <a:solidFill>
                  <a:schemeClr val="tx1">
                    <a:lumMod val="9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a:t>
            </a:r>
            <a:br>
              <a:rPr lang="en-CA" sz="2800" kern="0" dirty="0">
                <a:solidFill>
                  <a:schemeClr val="tx1">
                    <a:lumMod val="9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en-CA" sz="2800" b="1" kern="0" dirty="0">
                <a:solidFill>
                  <a:schemeClr val="tx1">
                    <a:lumMod val="95000"/>
                  </a:schemeClr>
                </a:solidFill>
                <a:effectLst/>
                <a:latin typeface="Courier New" panose="02070309020205020404" pitchFamily="49" charset="0"/>
                <a:ea typeface="Times New Roman" panose="02020603050405020304" pitchFamily="18" charset="0"/>
                <a:cs typeface="Times New Roman" panose="02020603050405020304" pitchFamily="18" charset="0"/>
              </a:rPr>
              <a:t>C </a:t>
            </a:r>
            <a:r>
              <a:rPr lang="en-CA" sz="2800" b="1" kern="0" dirty="0">
                <a:solidFill>
                  <a:schemeClr val="tx1">
                    <a:lumMod val="95000"/>
                  </a:schemeClr>
                </a:solidFill>
                <a:latin typeface="Courier New" panose="02070309020205020404" pitchFamily="49" charset="0"/>
                <a:ea typeface="Times New Roman" panose="02020603050405020304" pitchFamily="18" charset="0"/>
                <a:cs typeface="Times New Roman" panose="02020603050405020304" pitchFamily="18" charset="0"/>
              </a:rPr>
              <a:t>VA7KHI</a:t>
            </a:r>
            <a:br>
              <a:rPr lang="en-CA" sz="2800" kern="0" dirty="0">
                <a:solidFill>
                  <a:schemeClr val="tx1">
                    <a:lumMod val="9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en-CA" sz="2800" kern="0" dirty="0">
                <a:solidFill>
                  <a:schemeClr val="tx1">
                    <a:lumMod val="9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The node will then retransmit your connect request and you'll receive one of two responses: "Connected to </a:t>
            </a:r>
            <a:r>
              <a:rPr lang="en-CA" sz="2800" kern="0" dirty="0">
                <a:solidFill>
                  <a:schemeClr val="tx1">
                    <a:lumMod val="95000"/>
                  </a:schemeClr>
                </a:solidFill>
                <a:latin typeface="Times New Roman" panose="02020603050405020304" pitchFamily="18" charset="0"/>
                <a:ea typeface="Times New Roman" panose="02020603050405020304" pitchFamily="18" charset="0"/>
                <a:cs typeface="Times New Roman" panose="02020603050405020304" pitchFamily="18" charset="0"/>
              </a:rPr>
              <a:t>VA7KHI</a:t>
            </a:r>
            <a:r>
              <a:rPr lang="en-CA" sz="2800" kern="0" dirty="0">
                <a:solidFill>
                  <a:schemeClr val="tx1">
                    <a:lumMod val="9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or "Failure with </a:t>
            </a:r>
            <a:r>
              <a:rPr lang="en-CA" sz="2800" kern="0" dirty="0">
                <a:solidFill>
                  <a:schemeClr val="tx1">
                    <a:lumMod val="95000"/>
                  </a:schemeClr>
                </a:solidFill>
                <a:latin typeface="Times New Roman" panose="02020603050405020304" pitchFamily="18" charset="0"/>
                <a:ea typeface="Times New Roman" panose="02020603050405020304" pitchFamily="18" charset="0"/>
                <a:cs typeface="Times New Roman" panose="02020603050405020304" pitchFamily="18" charset="0"/>
              </a:rPr>
              <a:t>VA7KHI</a:t>
            </a:r>
            <a:r>
              <a:rPr lang="en-CA" sz="2800" kern="0" dirty="0">
                <a:solidFill>
                  <a:schemeClr val="tx1">
                    <a:lumMod val="95000"/>
                  </a:schemeClr>
                </a:solidFill>
                <a:effectLst/>
                <a:latin typeface="Times New Roman" panose="02020603050405020304" pitchFamily="18" charset="0"/>
                <a:ea typeface="Times New Roman" panose="02020603050405020304" pitchFamily="18" charset="0"/>
                <a:cs typeface="Times New Roman" panose="02020603050405020304" pitchFamily="18" charset="0"/>
              </a:rPr>
              <a:t>". Once you are connected you hold your QSO just as if you had connected direct or via a DIGIPEATER.</a:t>
            </a:r>
            <a:endParaRPr lang="en-CA" sz="1600"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188754974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72</TotalTime>
  <Words>1197</Words>
  <Application>Microsoft Office PowerPoint</Application>
  <PresentationFormat>Widescreen</PresentationFormat>
  <Paragraphs>38</Paragraphs>
  <Slides>17</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17</vt:i4>
      </vt:variant>
    </vt:vector>
  </HeadingPairs>
  <TitlesOfParts>
    <vt:vector size="25" baseType="lpstr">
      <vt:lpstr>Aptos</vt:lpstr>
      <vt:lpstr>Arial</vt:lpstr>
      <vt:lpstr>Century Gothic</vt:lpstr>
      <vt:lpstr>Courier New</vt:lpstr>
      <vt:lpstr>Symbol</vt:lpstr>
      <vt:lpstr>Times New Roman</vt:lpstr>
      <vt:lpstr>Wingdings 3</vt:lpstr>
      <vt:lpstr>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Peter Tryon</dc:creator>
  <cp:lastModifiedBy>Peter Tryon</cp:lastModifiedBy>
  <cp:revision>1</cp:revision>
  <dcterms:created xsi:type="dcterms:W3CDTF">2025-01-30T22:05:08Z</dcterms:created>
  <dcterms:modified xsi:type="dcterms:W3CDTF">2025-01-30T23:17:19Z</dcterms:modified>
</cp:coreProperties>
</file>